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4035" r:id="rId2"/>
  </p:sldMasterIdLst>
  <p:notesMasterIdLst>
    <p:notesMasterId r:id="rId13"/>
  </p:notesMasterIdLst>
  <p:sldIdLst>
    <p:sldId id="469" r:id="rId3"/>
    <p:sldId id="470" r:id="rId4"/>
    <p:sldId id="441" r:id="rId5"/>
    <p:sldId id="442" r:id="rId6"/>
    <p:sldId id="443" r:id="rId7"/>
    <p:sldId id="444" r:id="rId8"/>
    <p:sldId id="462" r:id="rId9"/>
    <p:sldId id="445" r:id="rId10"/>
    <p:sldId id="446" r:id="rId11"/>
    <p:sldId id="447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339933"/>
    <a:srgbClr val="FF0000"/>
    <a:srgbClr val="A9F5CB"/>
    <a:srgbClr val="333333"/>
    <a:srgbClr val="3333FF"/>
    <a:srgbClr val="EFEC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192" autoAdjust="0"/>
    <p:restoredTop sz="99770" autoAdjust="0"/>
  </p:normalViewPr>
  <p:slideViewPr>
    <p:cSldViewPr>
      <p:cViewPr varScale="1">
        <p:scale>
          <a:sx n="99" d="100"/>
          <a:sy n="99" d="100"/>
        </p:scale>
        <p:origin x="427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9CAF7DEC-08C4-44C1-B125-4A9047B13CD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47FDED-9376-4AC8-95BB-7E2C5EBE4542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charset="-120"/>
              <a:cs typeface="+mn-cs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22685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50000"/>
                  </a:spcBef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1" lang="zh-TW" altLang="en-US" sz="2400" smtClean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kumimoji="1" lang="zh-TW" altLang="zh-TW" sz="2400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40880E6-4F4C-49F4-BA89-98DE8F34757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2995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AA6BD77-100F-4A67-A1B2-A1A4778D96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633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AF20944-032F-4CB5-A363-13B3ECA37F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9878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itchFamily="34" charset="0"/>
                  <a:ea typeface="新細明體" charset="-120"/>
                  <a:cs typeface="+mn-cs"/>
                </a:endParaRPr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67EC38F-7236-4F28-93DF-C2CCBBEE6AC2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28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CB933B-8305-4B68-BC8F-953C88B8BBB6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7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16B343-2627-4595-B236-2FE0BA05255E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4795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CBAA07F-1ACB-42FA-B937-4512D00A981B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811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899C05-FB09-4DAD-A87E-136FF8D007F7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732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927304-4A1B-4415-B0CD-D8727B23AAA8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641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523067-3B33-454E-9DF8-D62A666F8871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8761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0952C1-4C75-4E42-BEB1-7CDF380BE3E9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953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AC46C4F-408E-45C8-A9F8-75019830AC7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565766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EBB39-420B-4711-BACB-C8A7142E45B8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21484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45C1A1-0889-41DE-A66A-E364095B4441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011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69B9BC0-065D-42BB-A7FD-88E6E6BC95FE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64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1CAE1CD-C061-4DD4-94F1-9C3E9DA087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122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C53C81F-786D-4E4B-8ECB-C4D7C26918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50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96EA65E-9D46-469C-969C-352EC852618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923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1B51EBF-FC49-4A22-A37D-E4A8A6A185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647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609D5A5-A349-4D01-ABF2-208EFFC545A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811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6FB1ACF-B81B-4E3D-BC56-D256A6DC1D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946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BF5779E-7AED-43BF-BFC5-C0515A6EE5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279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2056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57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58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59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0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1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2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3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4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5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6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7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8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69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0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1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2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3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4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5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6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7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8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79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0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1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2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3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4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5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6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7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8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89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0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1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2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3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4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5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6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7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8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099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0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1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2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3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4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5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6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7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8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09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10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11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12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13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14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15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16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2117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5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1" lang="zh-TW" altLang="en-US" sz="2400" smtClean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</p:grpSp>
      <p:sp>
        <p:nvSpPr>
          <p:cNvPr id="2051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400">
                <a:solidFill>
                  <a:srgbClr val="000000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kumimoji="0" sz="1400">
                <a:solidFill>
                  <a:srgbClr val="000000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F2CD521-DE43-412E-BCF4-6E3004A8740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3075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6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89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0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1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2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3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4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5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6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7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8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099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1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2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3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4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5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6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7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8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09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0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1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2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3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4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5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6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7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8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19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0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1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2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3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4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5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6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7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8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29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30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31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32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33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34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35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  <p:sp>
          <p:nvSpPr>
            <p:cNvPr id="3136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endParaRPr>
            </a:p>
          </p:txBody>
        </p:sp>
      </p:grpSp>
      <p:sp>
        <p:nvSpPr>
          <p:cNvPr id="614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14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6F81FC1-EBAA-4304-9357-ADF39285545D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134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37" r:id="rId2"/>
    <p:sldLayoutId id="2147484038" r:id="rId3"/>
    <p:sldLayoutId id="2147484039" r:id="rId4"/>
    <p:sldLayoutId id="2147484040" r:id="rId5"/>
    <p:sldLayoutId id="2147484041" r:id="rId6"/>
    <p:sldLayoutId id="2147484042" r:id="rId7"/>
    <p:sldLayoutId id="2147484043" r:id="rId8"/>
    <p:sldLayoutId id="2147484044" r:id="rId9"/>
    <p:sldLayoutId id="2147484045" r:id="rId10"/>
    <p:sldLayoutId id="214748404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188950"/>
            <a:ext cx="7678738" cy="1446550"/>
          </a:xfrm>
        </p:spPr>
        <p:txBody>
          <a:bodyPr/>
          <a:lstStyle/>
          <a:p>
            <a:pPr algn="l"/>
            <a:r>
              <a:rPr lang="en-US" altLang="zh-TW" dirty="0"/>
              <a:t>Independent paths and cut sets</a:t>
            </a:r>
          </a:p>
        </p:txBody>
      </p:sp>
    </p:spTree>
    <p:extLst>
      <p:ext uri="{BB962C8B-B14F-4D97-AF65-F5344CB8AC3E}">
        <p14:creationId xmlns:p14="http://schemas.microsoft.com/office/powerpoint/2010/main" val="144921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>
          <a:xfrm>
            <a:off x="871538" y="177800"/>
            <a:ext cx="8162925" cy="1446213"/>
          </a:xfrm>
        </p:spPr>
        <p:txBody>
          <a:bodyPr/>
          <a:lstStyle/>
          <a:p>
            <a:r>
              <a:rPr lang="en-US" altLang="zh-TW" smtClean="0"/>
              <a:t>Max-flow/min cut theorem for weighted networks</a:t>
            </a:r>
            <a:endParaRPr lang="zh-TW" altLang="en-US" smtClean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>
          <a:xfrm>
            <a:off x="912813" y="1905000"/>
            <a:ext cx="8110537" cy="4953000"/>
          </a:xfrm>
        </p:spPr>
        <p:txBody>
          <a:bodyPr/>
          <a:lstStyle/>
          <a:p>
            <a:r>
              <a:rPr lang="en-US" altLang="zh-TW" sz="2200" smtClean="0"/>
              <a:t>In a weighted network, each edge is assigned a weight (link capacity).</a:t>
            </a:r>
          </a:p>
          <a:p>
            <a:r>
              <a:rPr lang="en-US" altLang="zh-TW" sz="2200" smtClean="0"/>
              <a:t>The maximum flow between a given pair of vertices is equal to the sum of the weights on the edges of the minimum edge cut set that separates the same two vertices.</a:t>
            </a:r>
          </a:p>
          <a:p>
            <a:r>
              <a:rPr lang="en-US" altLang="zh-TW" sz="2200" smtClean="0"/>
              <a:t>Start from the problem with integer weights.</a:t>
            </a:r>
          </a:p>
          <a:p>
            <a:r>
              <a:rPr lang="en-US" altLang="zh-TW" sz="2200" smtClean="0"/>
              <a:t>Transform the weighted network into a multiedge (unweighted) network by replacing an edge with weight w by w edges.</a:t>
            </a:r>
          </a:p>
          <a:p>
            <a:endParaRPr lang="en-US" altLang="zh-TW" sz="2200" smtClean="0"/>
          </a:p>
          <a:p>
            <a:endParaRPr lang="en-US" altLang="zh-TW" sz="2200" smtClean="0"/>
          </a:p>
          <a:p>
            <a:r>
              <a:rPr lang="en-US" altLang="zh-TW" sz="2200" smtClean="0"/>
              <a:t>General weights: allow r to 0 in the limiting case.</a:t>
            </a:r>
          </a:p>
        </p:txBody>
      </p:sp>
      <p:pic>
        <p:nvPicPr>
          <p:cNvPr id="2355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75" y="5229225"/>
            <a:ext cx="4168775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Independent paths</a:t>
            </a:r>
            <a:endParaRPr lang="zh-TW" altLang="en-US" smtClean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>
          <a:xfrm>
            <a:off x="912813" y="1905000"/>
            <a:ext cx="8110537" cy="4764088"/>
          </a:xfrm>
        </p:spPr>
        <p:txBody>
          <a:bodyPr/>
          <a:lstStyle/>
          <a:p>
            <a:r>
              <a:rPr lang="en-US" altLang="zh-TW" sz="2800" smtClean="0">
                <a:solidFill>
                  <a:srgbClr val="FF0000"/>
                </a:solidFill>
              </a:rPr>
              <a:t>Edge-independent</a:t>
            </a:r>
            <a:r>
              <a:rPr lang="en-US" altLang="zh-TW" sz="2800" smtClean="0"/>
              <a:t>: two paths do not share the same </a:t>
            </a:r>
            <a:r>
              <a:rPr lang="en-US" altLang="zh-TW" sz="2800" smtClean="0">
                <a:solidFill>
                  <a:srgbClr val="FF0000"/>
                </a:solidFill>
              </a:rPr>
              <a:t>edge</a:t>
            </a:r>
          </a:p>
          <a:p>
            <a:endParaRPr lang="en-US" altLang="zh-TW" sz="2800" smtClean="0">
              <a:solidFill>
                <a:srgbClr val="FF0000"/>
              </a:solidFill>
            </a:endParaRPr>
          </a:p>
          <a:p>
            <a:endParaRPr lang="en-US" altLang="zh-TW" sz="2800" smtClean="0">
              <a:solidFill>
                <a:srgbClr val="FF0000"/>
              </a:solidFill>
            </a:endParaRPr>
          </a:p>
          <a:p>
            <a:r>
              <a:rPr lang="en-US" altLang="zh-TW" sz="2800" smtClean="0">
                <a:solidFill>
                  <a:srgbClr val="FF0000"/>
                </a:solidFill>
              </a:rPr>
              <a:t>Vertex-independent</a:t>
            </a:r>
            <a:r>
              <a:rPr lang="en-US" altLang="zh-TW" sz="2800" smtClean="0"/>
              <a:t> (node-independent): two paths do not share the same </a:t>
            </a:r>
            <a:r>
              <a:rPr lang="en-US" altLang="zh-TW" sz="2800" smtClean="0">
                <a:solidFill>
                  <a:srgbClr val="FF0000"/>
                </a:solidFill>
              </a:rPr>
              <a:t>vertex</a:t>
            </a:r>
            <a:r>
              <a:rPr lang="en-US" altLang="zh-TW" sz="2800" smtClean="0"/>
              <a:t> other than the starting and ending vertices.</a:t>
            </a:r>
          </a:p>
          <a:p>
            <a:r>
              <a:rPr lang="en-US" altLang="zh-TW" sz="2800" smtClean="0"/>
              <a:t>Sometimes, independent paths are also called </a:t>
            </a:r>
            <a:r>
              <a:rPr lang="en-US" altLang="zh-TW" sz="2800" smtClean="0">
                <a:solidFill>
                  <a:srgbClr val="FF0000"/>
                </a:solidFill>
              </a:rPr>
              <a:t>disjoint paths</a:t>
            </a:r>
            <a:r>
              <a:rPr lang="en-US" altLang="zh-TW" sz="2800" smtClean="0"/>
              <a:t>.</a:t>
            </a:r>
            <a:endParaRPr lang="zh-TW" altLang="en-US" sz="2800" smtClean="0"/>
          </a:p>
        </p:txBody>
      </p:sp>
      <p:pic>
        <p:nvPicPr>
          <p:cNvPr id="1536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438400"/>
            <a:ext cx="364807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49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Connectivity</a:t>
            </a:r>
            <a:endParaRPr lang="zh-TW" altLang="en-US" smtClean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Edge connectivity </a:t>
            </a:r>
            <a:r>
              <a:rPr lang="en-US" altLang="zh-TW" smtClean="0"/>
              <a:t>between a pair of vertices: the number of </a:t>
            </a:r>
            <a:r>
              <a:rPr lang="en-US" altLang="zh-TW" smtClean="0">
                <a:solidFill>
                  <a:srgbClr val="FF0000"/>
                </a:solidFill>
              </a:rPr>
              <a:t>edge</a:t>
            </a:r>
            <a:r>
              <a:rPr lang="en-US" altLang="zh-TW" smtClean="0"/>
              <a:t>-independent paths between these two vertices.</a:t>
            </a:r>
          </a:p>
          <a:p>
            <a:r>
              <a:rPr lang="en-US" altLang="zh-TW" smtClean="0">
                <a:solidFill>
                  <a:srgbClr val="FF0000"/>
                </a:solidFill>
              </a:rPr>
              <a:t>Vertex connectivity </a:t>
            </a:r>
            <a:r>
              <a:rPr lang="en-US" altLang="zh-TW" smtClean="0"/>
              <a:t>between a pair of vertices: the number of </a:t>
            </a:r>
            <a:r>
              <a:rPr lang="en-US" altLang="zh-TW" smtClean="0">
                <a:solidFill>
                  <a:srgbClr val="FF0000"/>
                </a:solidFill>
              </a:rPr>
              <a:t>vertex</a:t>
            </a:r>
            <a:r>
              <a:rPr lang="en-US" altLang="zh-TW" smtClean="0"/>
              <a:t>-independent paths between these two vertices.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Cut set</a:t>
            </a:r>
            <a:endParaRPr lang="zh-TW" altLang="en-US" smtClean="0"/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smtClean="0"/>
              <a:t>(Vertex) cut set is a set of </a:t>
            </a:r>
            <a:r>
              <a:rPr lang="en-US" altLang="zh-TW" sz="2800" smtClean="0">
                <a:solidFill>
                  <a:srgbClr val="FF0000"/>
                </a:solidFill>
              </a:rPr>
              <a:t>vertices </a:t>
            </a:r>
            <a:r>
              <a:rPr lang="en-US" altLang="zh-TW" sz="2800" smtClean="0"/>
              <a:t>whose removal will disconnect a specified pair of vertices.</a:t>
            </a:r>
          </a:p>
          <a:p>
            <a:r>
              <a:rPr lang="en-US" altLang="zh-TW" sz="2800" smtClean="0">
                <a:solidFill>
                  <a:srgbClr val="FF0000"/>
                </a:solidFill>
              </a:rPr>
              <a:t>Edge</a:t>
            </a:r>
            <a:r>
              <a:rPr lang="en-US" altLang="zh-TW" sz="2800" smtClean="0"/>
              <a:t> cut set is a set of </a:t>
            </a:r>
            <a:r>
              <a:rPr lang="en-US" altLang="zh-TW" sz="2800" smtClean="0">
                <a:solidFill>
                  <a:srgbClr val="FF0000"/>
                </a:solidFill>
              </a:rPr>
              <a:t>edges</a:t>
            </a:r>
            <a:r>
              <a:rPr lang="en-US" altLang="zh-TW" sz="2800" smtClean="0"/>
              <a:t> whose removal will disconnect a specified pair of vertices.</a:t>
            </a:r>
          </a:p>
          <a:p>
            <a:r>
              <a:rPr lang="en-US" altLang="zh-TW" sz="2800" smtClean="0"/>
              <a:t>Minimum cut set is the smallest cut set that will disconnect a specified pair of vertices.</a:t>
            </a:r>
            <a:endParaRPr lang="zh-TW" altLang="en-US" sz="2800" smtClean="0"/>
          </a:p>
        </p:txBody>
      </p:sp>
      <p:pic>
        <p:nvPicPr>
          <p:cNvPr id="17412" name="Picture 4" descr="C:\Users\cschang\Pictures\cuts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314575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Menger’s theorem</a:t>
            </a:r>
            <a:endParaRPr lang="zh-TW" altLang="en-US" smtClean="0"/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If there is no cut set of size less than n between a given pair of vertices, then there are at least n independent paths between the same vertices.</a:t>
            </a:r>
          </a:p>
          <a:p>
            <a:r>
              <a:rPr lang="en-US" altLang="zh-TW" smtClean="0"/>
              <a:t>The theorem applies both to edges and to vertices.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Menger’s theorem</a:t>
            </a:r>
            <a:endParaRPr lang="zh-TW" altLang="en-US" smtClean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Menger’s theorem implies that the number of vertex-independent paths must be greater than or equal to the size of the minimum cut set.</a:t>
            </a:r>
          </a:p>
          <a:p>
            <a:r>
              <a:rPr lang="en-US" altLang="zh-TW" sz="2400" smtClean="0"/>
              <a:t>On the other hand, if there are exactly n vertex-independent paths, then one has (at least) to remove a vertex from each path.</a:t>
            </a:r>
          </a:p>
          <a:p>
            <a:r>
              <a:rPr lang="en-US" altLang="zh-TW" sz="2400" smtClean="0"/>
              <a:t>The size of the minimum cut set is not less than the number of vertex-independent paths.</a:t>
            </a:r>
          </a:p>
          <a:p>
            <a:r>
              <a:rPr lang="en-US" altLang="zh-TW" sz="2400" smtClean="0">
                <a:solidFill>
                  <a:srgbClr val="0000FF"/>
                </a:solidFill>
              </a:rPr>
              <a:t>The size of the minimum cut set is equal to the vertex connectivity.</a:t>
            </a:r>
            <a:endParaRPr lang="zh-TW" altLang="en-US" sz="2400" smtClean="0">
              <a:solidFill>
                <a:srgbClr val="0000FF"/>
              </a:solidFill>
            </a:endParaRPr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>
          <a:xfrm>
            <a:off x="871538" y="609600"/>
            <a:ext cx="8162925" cy="838200"/>
          </a:xfrm>
        </p:spPr>
        <p:txBody>
          <a:bodyPr/>
          <a:lstStyle/>
          <a:p>
            <a:r>
              <a:rPr lang="en-US" altLang="zh-TW" smtClean="0"/>
              <a:t>Max-flow/min-cut theorem</a:t>
            </a:r>
            <a:endParaRPr lang="zh-TW" altLang="en-US" smtClean="0"/>
          </a:p>
        </p:txBody>
      </p:sp>
      <p:pic>
        <p:nvPicPr>
          <p:cNvPr id="20483" name="Picture 3" descr="C:\Users\cschang\Pictures\maxflowmincut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33800" y="2133600"/>
            <a:ext cx="5105400" cy="4114800"/>
          </a:xfrm>
          <a:noFill/>
        </p:spPr>
      </p:pic>
      <p:pic>
        <p:nvPicPr>
          <p:cNvPr id="20484" name="Picture 4" descr="C:\Users\cschang\Pictures\maxflowmincut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0"/>
            <a:ext cx="2744788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文字方塊 6"/>
          <p:cNvSpPr txBox="1">
            <a:spLocks noChangeArrowheads="1"/>
          </p:cNvSpPr>
          <p:nvPr/>
        </p:nvSpPr>
        <p:spPr bwMode="auto">
          <a:xfrm>
            <a:off x="304800" y="40386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zh-TW" sz="2000">
                <a:latin typeface="Arial" panose="020B0604020202020204" pitchFamily="34" charset="0"/>
              </a:rPr>
              <a:t>Source</a:t>
            </a:r>
            <a:endParaRPr kumimoji="0" lang="zh-TW" altLang="en-US" sz="2000">
              <a:latin typeface="Arial" panose="020B0604020202020204" pitchFamily="34" charset="0"/>
            </a:endParaRPr>
          </a:p>
        </p:txBody>
      </p:sp>
      <p:sp>
        <p:nvSpPr>
          <p:cNvPr id="20486" name="文字方塊 7"/>
          <p:cNvSpPr txBox="1">
            <a:spLocks noChangeArrowheads="1"/>
          </p:cNvSpPr>
          <p:nvPr/>
        </p:nvSpPr>
        <p:spPr bwMode="auto">
          <a:xfrm>
            <a:off x="2971800" y="2438400"/>
            <a:ext cx="684213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zh-TW" sz="2000">
                <a:latin typeface="Arial" panose="020B0604020202020204" pitchFamily="34" charset="0"/>
              </a:rPr>
              <a:t>Sink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kumimoji="0" lang="zh-TW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Max-flow/min-cut theorem</a:t>
            </a:r>
            <a:endParaRPr lang="zh-TW" altLang="en-US" smtClean="0"/>
          </a:p>
        </p:txBody>
      </p:sp>
      <p:sp>
        <p:nvSpPr>
          <p:cNvPr id="215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The edge version of Menger’s theorem</a:t>
            </a:r>
          </a:p>
          <a:p>
            <a:r>
              <a:rPr lang="en-US" altLang="zh-TW" sz="2400" smtClean="0"/>
              <a:t>Imagine a network of water pipes.</a:t>
            </a:r>
          </a:p>
          <a:p>
            <a:r>
              <a:rPr lang="en-US" altLang="zh-TW" sz="2400" smtClean="0"/>
              <a:t>Each edge has a maximum flow rate r.</a:t>
            </a:r>
          </a:p>
          <a:p>
            <a:r>
              <a:rPr lang="en-US" altLang="zh-TW" sz="2400" smtClean="0"/>
              <a:t>What is the maximum flow rate from vertex A to vertex B?</a:t>
            </a:r>
          </a:p>
          <a:p>
            <a:r>
              <a:rPr lang="en-US" altLang="zh-TW" sz="2400" smtClean="0"/>
              <a:t>Suppose that there are exactly n edge-independent paths between A and B.</a:t>
            </a:r>
          </a:p>
          <a:p>
            <a:r>
              <a:rPr lang="en-US" altLang="zh-TW" sz="2400" smtClean="0"/>
              <a:t>Each edge-independent path can carry a flow with rate r.</a:t>
            </a:r>
          </a:p>
          <a:p>
            <a:r>
              <a:rPr lang="en-US" altLang="zh-TW" sz="2400" smtClean="0"/>
              <a:t>Thus, the maximum flow is at least nr.</a:t>
            </a:r>
            <a:endParaRPr lang="zh-TW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Max-flow/min-cut theorem</a:t>
            </a:r>
            <a:endParaRPr lang="zh-TW" altLang="en-US" smtClean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Menger’s theorem implies that there is a cut set of n edges between A and B.</a:t>
            </a:r>
          </a:p>
          <a:p>
            <a:r>
              <a:rPr lang="en-US" altLang="zh-TW" sz="2400" smtClean="0"/>
              <a:t>As each edge can carry at most flow r, removing the cut set reduce at most nr flow.</a:t>
            </a:r>
          </a:p>
          <a:p>
            <a:r>
              <a:rPr lang="en-US" altLang="zh-TW" sz="2400" smtClean="0"/>
              <a:t>After the removal of the cut set, the network is disconnected and the flow is 0.</a:t>
            </a:r>
          </a:p>
          <a:p>
            <a:r>
              <a:rPr lang="en-US" altLang="zh-TW" sz="2400" smtClean="0"/>
              <a:t>This then implies that the maximum flow cannot exceed nr.</a:t>
            </a:r>
          </a:p>
          <a:p>
            <a:r>
              <a:rPr lang="en-US" altLang="zh-TW" sz="2400" smtClean="0"/>
              <a:t>The maximum flow is exactly nr, where n is the number of edge-independent paths (the minimum cut set).</a:t>
            </a:r>
            <a:endParaRPr lang="zh-TW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25396</TotalTime>
  <Words>530</Words>
  <Application>Microsoft Office PowerPoint</Application>
  <PresentationFormat>如螢幕大小 (4:3)</PresentationFormat>
  <Paragraphs>48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10</vt:i4>
      </vt:variant>
    </vt:vector>
  </HeadingPairs>
  <TitlesOfParts>
    <vt:vector size="25" baseType="lpstr">
      <vt:lpstr>Arial</vt:lpstr>
      <vt:lpstr>Verdana</vt:lpstr>
      <vt:lpstr>新細明體</vt:lpstr>
      <vt:lpstr>Wingdings</vt:lpstr>
      <vt:lpstr>Comic Sans MS</vt:lpstr>
      <vt:lpstr>SimSun</vt:lpstr>
      <vt:lpstr>Symbol</vt:lpstr>
      <vt:lpstr>Times New Roman</vt:lpstr>
      <vt:lpstr>Chalkboard</vt:lpstr>
      <vt:lpstr>Heiti TC Light</vt:lpstr>
      <vt:lpstr>Gill Sans</vt:lpstr>
      <vt:lpstr>Arial Black</vt:lpstr>
      <vt:lpstr>Arial Unicode MS</vt:lpstr>
      <vt:lpstr>Bold Stripes</vt:lpstr>
      <vt:lpstr>1_Bold Stripes</vt:lpstr>
      <vt:lpstr>Independent paths and cut sets</vt:lpstr>
      <vt:lpstr>Independent paths</vt:lpstr>
      <vt:lpstr>Connectivity</vt:lpstr>
      <vt:lpstr>Cut set</vt:lpstr>
      <vt:lpstr>Menger’s theorem</vt:lpstr>
      <vt:lpstr>Menger’s theorem</vt:lpstr>
      <vt:lpstr>Max-flow/min-cut theorem</vt:lpstr>
      <vt:lpstr>Max-flow/min-cut theorem</vt:lpstr>
      <vt:lpstr>Max-flow/min-cut theorem</vt:lpstr>
      <vt:lpstr>Max-flow/min cut theorem for weighted networks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Theory of Linear Network Coding</dc:title>
  <dc:creator>bobli</dc:creator>
  <cp:lastModifiedBy>cschang</cp:lastModifiedBy>
  <cp:revision>525</cp:revision>
  <dcterms:created xsi:type="dcterms:W3CDTF">2004-12-16T15:04:50Z</dcterms:created>
  <dcterms:modified xsi:type="dcterms:W3CDTF">2023-10-27T04:21:43Z</dcterms:modified>
</cp:coreProperties>
</file>